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61" r:id="rId3"/>
    <p:sldId id="264" r:id="rId4"/>
    <p:sldId id="263" r:id="rId5"/>
    <p:sldId id="262" r:id="rId6"/>
    <p:sldId id="265" r:id="rId7"/>
    <p:sldId id="266" r:id="rId8"/>
    <p:sldId id="268" r:id="rId9"/>
    <p:sldId id="267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Oval 5"/>
          <p:cNvSpPr/>
          <p:nvPr/>
        </p:nvSpPr>
        <p:spPr>
          <a:xfrm>
            <a:off x="0" y="0"/>
            <a:ext cx="12192000" cy="4572000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7"/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/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1BFE4A0E-CEAF-4698-B66A-5C03481FC966}" type="datetimeFigureOut">
              <a:rPr lang="ru-RU"/>
              <a:pPr>
                <a:defRPr/>
              </a:pPr>
              <a:t>12.01.2025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E075C-D3FD-4C19-B78B-848A7A4753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DA5C1-55D8-4899-8913-4D61D790E90E}" type="datetimeFigureOut">
              <a:rPr lang="ru-RU"/>
              <a:pPr>
                <a:defRPr/>
              </a:pPr>
              <a:t>12.01.2025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F89D6-C8E1-4EB3-BADD-7F5ACC9F14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Oval 5"/>
          <p:cNvSpPr/>
          <p:nvPr/>
        </p:nvSpPr>
        <p:spPr>
          <a:xfrm>
            <a:off x="0" y="0"/>
            <a:ext cx="12192000" cy="4572000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7"/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/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622D4-8FCD-4A86-9776-27B387EED34D}" type="datetimeFigureOut">
              <a:rPr lang="ru-RU"/>
              <a:pPr>
                <a:defRPr/>
              </a:pPr>
              <a:t>12.01.2025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8DF50-9DB1-44A5-A186-732C9893C1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180CF-5B11-436F-925D-F5B905AC0BE6}" type="datetimeFigureOut">
              <a:rPr lang="ru-RU"/>
              <a:pPr>
                <a:defRPr/>
              </a:pPr>
              <a:t>12.01.2025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7ED4A-EB68-4ED4-9738-844F4115CF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15890-BD34-48F7-834A-72075B6D50E3}" type="datetimeFigureOut">
              <a:rPr lang="ru-RU"/>
              <a:pPr>
                <a:defRPr/>
              </a:pPr>
              <a:t>12.01.2025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0E5FA-3A03-40CD-AAEE-1FF6D17C7F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F4E35-4F5C-43BF-90B3-ABD11B6AE44A}" type="datetimeFigureOut">
              <a:rPr lang="ru-RU"/>
              <a:pPr>
                <a:defRPr/>
              </a:pPr>
              <a:t>12.01.2025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86FD2-6F44-424C-9E3A-B0A687C09C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ECF8E-E1F6-4F79-B141-8C6CA495227F}" type="datetimeFigureOut">
              <a:rPr lang="ru-RU"/>
              <a:pPr>
                <a:defRPr/>
              </a:pPr>
              <a:t>12.01.2025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C657F-E1F9-4DE9-AA35-F573FDD82B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26372-134B-4A8B-9095-FCFD3921493F}" type="datetimeFigureOut">
              <a:rPr lang="ru-RU"/>
              <a:pPr>
                <a:defRPr/>
              </a:pPr>
              <a:t>12.01.2025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7DB84-29DE-4B64-A044-BD83C9A360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/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/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375D8-77DB-403F-9547-757D9346DCE1}" type="datetimeFigureOut">
              <a:rPr lang="ru-RU"/>
              <a:pPr>
                <a:defRPr/>
              </a:pPr>
              <a:t>12.01.2025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B4E97-F3E1-418D-9BFE-19D674058E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94875-641F-4AEC-81BF-33C8D6CBECD2}" type="datetimeFigureOut">
              <a:rPr lang="ru-RU"/>
              <a:pPr>
                <a:defRPr/>
              </a:pPr>
              <a:t>12.01.2025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319E2-C951-405B-971A-6933432B8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 rot="5400000" flipV="1">
            <a:off x="10058400" y="58738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F46CD-CF5B-430A-9D26-0D6DE0C8C50D}" type="datetimeFigureOut">
              <a:rPr lang="ru-RU"/>
              <a:pPr>
                <a:defRPr/>
              </a:pPr>
              <a:t>12.01.2025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C495A-3933-49DF-BCCE-F12C6A8017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3938" y="585788"/>
            <a:ext cx="9720262" cy="14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23938" y="2286000"/>
            <a:ext cx="9720262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938" y="6470650"/>
            <a:ext cx="21542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9A0E3BD6-D3E4-4832-918D-8D8261FE54BA}" type="datetimeFigureOut">
              <a:rPr lang="ru-RU"/>
              <a:pPr>
                <a:defRPr/>
              </a:pPr>
              <a:t>12.01.2025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3463" y="6470650"/>
            <a:ext cx="59007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863" y="6470650"/>
            <a:ext cx="9731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07EB8F86-D17F-45B2-B9D2-5A08C7F755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7088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1" r:id="rId5"/>
    <p:sldLayoutId id="2147483680" r:id="rId6"/>
    <p:sldLayoutId id="2147483686" r:id="rId7"/>
    <p:sldLayoutId id="2147483679" r:id="rId8"/>
    <p:sldLayoutId id="2147483687" r:id="rId9"/>
    <p:sldLayoutId id="2147483678" r:id="rId10"/>
    <p:sldLayoutId id="2147483688" r:id="rId11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5000" kern="1200" cap="all" spc="100">
          <a:solidFill>
            <a:srgbClr val="0D0D0D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/>
        </a:defRPr>
      </a:lvl9pPr>
    </p:titleStyle>
    <p:bodyStyle>
      <a:lvl1pPr marL="90488" indent="-90488" algn="l" rtl="0" fontAlgn="base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13" indent="-136525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447675" indent="-136525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36525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6288" indent="-136525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g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5999" y="818766"/>
            <a:ext cx="6007677" cy="550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557" y="2907266"/>
            <a:ext cx="6307817" cy="665019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chemeClr val="accent6">
                    <a:lumMod val="75000"/>
                  </a:schemeClr>
                </a:solidFill>
                <a:latin typeface="Helvetica Neue"/>
                <a:cs typeface="+mn-cs"/>
              </a:rPr>
              <a:t>«Хочу всё знать!»</a:t>
            </a:r>
            <a:endParaRPr lang="ru-RU" sz="5400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316" name="Прямоугольник 5"/>
          <p:cNvSpPr>
            <a:spLocks noChangeArrowheads="1"/>
          </p:cNvSpPr>
          <p:nvPr/>
        </p:nvSpPr>
        <p:spPr bwMode="auto">
          <a:xfrm>
            <a:off x="166688" y="200025"/>
            <a:ext cx="116043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Муниципальное бюджетное дошкольное образовательное учреждение </a:t>
            </a:r>
            <a:endParaRPr lang="ru-RU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«Детский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сад общеразвивающего вида №6 </a:t>
            </a:r>
            <a:r>
              <a:rPr lang="ru-RU" dirty="0" err="1" smtClean="0">
                <a:solidFill>
                  <a:srgbClr val="002060"/>
                </a:solidFill>
                <a:latin typeface="Calibri" pitchFamily="34" charset="0"/>
              </a:rPr>
              <a:t>г.Слюдянка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»</a:t>
            </a:r>
            <a:endParaRPr lang="ru-RU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317" name="Прямоугольник 6"/>
          <p:cNvSpPr>
            <a:spLocks noChangeArrowheads="1"/>
          </p:cNvSpPr>
          <p:nvPr/>
        </p:nvSpPr>
        <p:spPr bwMode="auto">
          <a:xfrm>
            <a:off x="0" y="1641475"/>
            <a:ext cx="609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rgbClr val="1F4E79"/>
                </a:solidFill>
                <a:latin typeface="Comic Sans MS" pitchFamily="66" charset="0"/>
              </a:rPr>
              <a:t>ПОЗНАВАТЕЛЬНО- ИССЛЕДОВАТЕЛЬСКИЙ ПРОЕКТ НА ТЕМУ:</a:t>
            </a:r>
          </a:p>
        </p:txBody>
      </p:sp>
      <p:sp>
        <p:nvSpPr>
          <p:cNvPr id="13318" name="TextBox 7"/>
          <p:cNvSpPr txBox="1">
            <a:spLocks noChangeArrowheads="1"/>
          </p:cNvSpPr>
          <p:nvPr/>
        </p:nvSpPr>
        <p:spPr bwMode="auto">
          <a:xfrm>
            <a:off x="812800" y="3661953"/>
            <a:ext cx="49482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 dirty="0">
                <a:solidFill>
                  <a:srgbClr val="333333"/>
                </a:solidFill>
                <a:latin typeface="Sitka Text"/>
              </a:rPr>
              <a:t>Занимательные опыты и     эксперименты для детей.</a:t>
            </a:r>
            <a:endParaRPr lang="ru-RU" sz="2800" i="1" dirty="0">
              <a:latin typeface="Sitka Text"/>
            </a:endParaRPr>
          </a:p>
        </p:txBody>
      </p:sp>
      <p:sp>
        <p:nvSpPr>
          <p:cNvPr id="13319" name="TextBox 8"/>
          <p:cNvSpPr txBox="1">
            <a:spLocks noChangeArrowheads="1"/>
          </p:cNvSpPr>
          <p:nvPr/>
        </p:nvSpPr>
        <p:spPr bwMode="auto">
          <a:xfrm>
            <a:off x="280988" y="5364163"/>
            <a:ext cx="3810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latin typeface="Calibri" pitchFamily="34" charset="0"/>
              </a:rPr>
              <a:t>Воспитатель:  </a:t>
            </a:r>
            <a:r>
              <a:rPr lang="ru-RU" i="1" dirty="0">
                <a:latin typeface="Calibri" pitchFamily="34" charset="0"/>
              </a:rPr>
              <a:t>Гаранина С.В.</a:t>
            </a:r>
          </a:p>
          <a:p>
            <a:r>
              <a:rPr lang="ru-RU" i="1" dirty="0">
                <a:latin typeface="Calibri" pitchFamily="34" charset="0"/>
              </a:rPr>
              <a:t>                    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s92.detkin-club.ru/images/lekoteka/item_6768_5c9b3127e1f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9060" y="637180"/>
            <a:ext cx="6191250" cy="5495926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754063" y="463550"/>
            <a:ext cx="6096000" cy="36623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rgbClr val="444444"/>
                </a:solidFill>
                <a:latin typeface="+mj-lt"/>
                <a:cs typeface="+mn-cs"/>
              </a:rPr>
              <a:t>Цель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rgbClr val="444444"/>
                </a:solidFill>
                <a:latin typeface="+mj-lt"/>
                <a:cs typeface="+mn-cs"/>
              </a:rPr>
              <a:t> </a:t>
            </a:r>
            <a:r>
              <a:rPr lang="ru-RU" sz="3200" i="1" dirty="0">
                <a:solidFill>
                  <a:srgbClr val="444444"/>
                </a:solidFill>
                <a:latin typeface="+mj-lt"/>
                <a:cs typeface="+mn-cs"/>
              </a:rPr>
              <a:t>развитие познавательной активности и исследовательских умений детей дошкольного возраста в ходе экспериментальной деятельности</a:t>
            </a:r>
            <a:r>
              <a:rPr lang="ru-RU" i="1" dirty="0">
                <a:solidFill>
                  <a:srgbClr val="444444"/>
                </a:solidFill>
                <a:latin typeface="Open Sans"/>
                <a:cs typeface="+mn-cs"/>
              </a:rPr>
              <a:t>. </a:t>
            </a:r>
            <a:endParaRPr lang="ru-RU" i="1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0147/0013eaee-d5a83e2b/640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0857" y="537266"/>
            <a:ext cx="6096000" cy="57912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392113" y="238125"/>
            <a:ext cx="7543800" cy="58134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rgbClr val="444444"/>
                </a:solidFill>
                <a:latin typeface="+mj-lt"/>
                <a:cs typeface="+mn-cs"/>
              </a:rPr>
              <a:t>Задачи: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444444"/>
                </a:solidFill>
                <a:latin typeface="Open Sans"/>
                <a:cs typeface="+mn-cs"/>
              </a:rPr>
              <a:t> </a:t>
            </a:r>
            <a:r>
              <a:rPr lang="ru-RU" sz="2400" i="1" dirty="0">
                <a:solidFill>
                  <a:srgbClr val="444444"/>
                </a:solidFill>
                <a:latin typeface="+mj-lt"/>
                <a:cs typeface="+mn-cs"/>
              </a:rPr>
              <a:t>формировать знания детей о свойствах и качествах объектов неживой природы, таких как солнце, почва, вода, воздух, песок, глина, камни, магнит;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i="1" dirty="0">
                <a:solidFill>
                  <a:srgbClr val="444444"/>
                </a:solidFill>
                <a:latin typeface="+mj-lt"/>
                <a:cs typeface="+mn-cs"/>
              </a:rPr>
              <a:t> развивать умения и навыки проведения элементарных опытов с предметами неживой природы; развивать речь детей, умение логически рассуждать, строить гипотезы, делать выводы; развивать наблюдательность;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i="1" dirty="0">
                <a:solidFill>
                  <a:srgbClr val="444444"/>
                </a:solidFill>
                <a:latin typeface="+mj-lt"/>
                <a:cs typeface="+mn-cs"/>
              </a:rPr>
              <a:t>воспитывать интерес детей к экспериментальной деятельности;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i="1" dirty="0">
                <a:solidFill>
                  <a:srgbClr val="444444"/>
                </a:solidFill>
                <a:latin typeface="+mj-lt"/>
                <a:cs typeface="+mn-cs"/>
              </a:rPr>
              <a:t> воспитывать такие качества как желание помочь другим, умение договариваться друг с другом для решения общих задач. </a:t>
            </a:r>
            <a:endParaRPr lang="ru-RU" sz="2400" i="1" dirty="0">
              <a:latin typeface="+mj-lt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182688" y="682625"/>
            <a:ext cx="9767887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336801" y="1273405"/>
            <a:ext cx="805542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+mn-lt"/>
                <a:cs typeface="+mn-cs"/>
              </a:rPr>
              <a:t>Экспериментальная деятельность</a:t>
            </a:r>
          </a:p>
        </p:txBody>
      </p:sp>
      <p:sp>
        <p:nvSpPr>
          <p:cNvPr id="5" name="Овал 4"/>
          <p:cNvSpPr/>
          <p:nvPr/>
        </p:nvSpPr>
        <p:spPr>
          <a:xfrm>
            <a:off x="493713" y="3468688"/>
            <a:ext cx="3440112" cy="1365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346575" y="5148263"/>
            <a:ext cx="3440113" cy="1074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8562975" y="3465513"/>
            <a:ext cx="3440113" cy="1363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91" name="TextBox 8"/>
          <p:cNvSpPr txBox="1">
            <a:spLocks noChangeArrowheads="1"/>
          </p:cNvSpPr>
          <p:nvPr/>
        </p:nvSpPr>
        <p:spPr bwMode="auto">
          <a:xfrm>
            <a:off x="973138" y="3843338"/>
            <a:ext cx="24812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Calibri" pitchFamily="34" charset="0"/>
              </a:rPr>
              <a:t>педагоги</a:t>
            </a:r>
          </a:p>
        </p:txBody>
      </p:sp>
      <p:sp>
        <p:nvSpPr>
          <p:cNvPr id="16392" name="TextBox 9"/>
          <p:cNvSpPr txBox="1">
            <a:spLocks noChangeArrowheads="1"/>
          </p:cNvSpPr>
          <p:nvPr/>
        </p:nvSpPr>
        <p:spPr bwMode="auto">
          <a:xfrm>
            <a:off x="4956175" y="5424488"/>
            <a:ext cx="22209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Calibri" pitchFamily="34" charset="0"/>
              </a:rPr>
              <a:t>дети</a:t>
            </a:r>
          </a:p>
        </p:txBody>
      </p:sp>
      <p:sp>
        <p:nvSpPr>
          <p:cNvPr id="16393" name="TextBox 10"/>
          <p:cNvSpPr txBox="1">
            <a:spLocks noChangeArrowheads="1"/>
          </p:cNvSpPr>
          <p:nvPr/>
        </p:nvSpPr>
        <p:spPr bwMode="auto">
          <a:xfrm>
            <a:off x="9209088" y="3765550"/>
            <a:ext cx="23653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Calibri" pitchFamily="34" charset="0"/>
              </a:rPr>
              <a:t>родители</a:t>
            </a:r>
          </a:p>
        </p:txBody>
      </p:sp>
      <p:cxnSp>
        <p:nvCxnSpPr>
          <p:cNvPr id="17" name="Прямая со стрелкой 16"/>
          <p:cNvCxnSpPr>
            <a:stCxn id="2" idx="5"/>
          </p:cNvCxnSpPr>
          <p:nvPr/>
        </p:nvCxnSpPr>
        <p:spPr>
          <a:xfrm>
            <a:off x="9520238" y="2243138"/>
            <a:ext cx="647700" cy="1222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endCxn id="5" idx="0"/>
          </p:cNvCxnSpPr>
          <p:nvPr/>
        </p:nvCxnSpPr>
        <p:spPr>
          <a:xfrm flipH="1">
            <a:off x="2212975" y="2376488"/>
            <a:ext cx="660400" cy="1092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2" idx="4"/>
          </p:cNvCxnSpPr>
          <p:nvPr/>
        </p:nvCxnSpPr>
        <p:spPr>
          <a:xfrm flipH="1">
            <a:off x="6067425" y="2511425"/>
            <a:ext cx="0" cy="2582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DA0958-3F59-445E-9868-9BFBD509A7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780" y="154744"/>
            <a:ext cx="2571750" cy="3429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4E1EF9-7700-42BC-8FA4-B28B9EED65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612" y="154744"/>
            <a:ext cx="4089449" cy="54525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24CBA7-32BF-47AE-B19E-88BEA3CDFD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63"/>
          <a:stretch/>
        </p:blipFill>
        <p:spPr>
          <a:xfrm>
            <a:off x="3159810" y="3583744"/>
            <a:ext cx="5101148" cy="31998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852DCE-8F35-4525-B7A6-D916FC6FCC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39" y="154744"/>
            <a:ext cx="3318217" cy="442428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7830F9A-84F5-4443-B710-73985F9CFEFE}"/>
              </a:ext>
            </a:extLst>
          </p:cNvPr>
          <p:cNvSpPr/>
          <p:nvPr/>
        </p:nvSpPr>
        <p:spPr>
          <a:xfrm>
            <a:off x="-158407" y="4896483"/>
            <a:ext cx="331821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«Цветная капуста»</a:t>
            </a:r>
            <a:endParaRPr lang="ru-RU" sz="48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AB1EBF-C17C-42A7-860D-249E9EAAF8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14"/>
          <a:stretch/>
        </p:blipFill>
        <p:spPr>
          <a:xfrm>
            <a:off x="1026941" y="3404723"/>
            <a:ext cx="3390606" cy="34532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A95200-1826-4BCA-8AC2-DF5D63ECC2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718" y="1493520"/>
            <a:ext cx="4023360" cy="53644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64A33F-D30E-44B7-A725-65CCE00C0A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" b="20282"/>
          <a:stretch/>
        </p:blipFill>
        <p:spPr>
          <a:xfrm>
            <a:off x="541900" y="112542"/>
            <a:ext cx="2975024" cy="31792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C344EE-D568-4379-AFAF-47C209420C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48"/>
          <a:stretch/>
        </p:blipFill>
        <p:spPr>
          <a:xfrm>
            <a:off x="8778533" y="112542"/>
            <a:ext cx="3265463" cy="350285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041B3D1-9C9C-4A8D-9518-40D7195E3F2A}"/>
              </a:ext>
            </a:extLst>
          </p:cNvPr>
          <p:cNvSpPr/>
          <p:nvPr/>
        </p:nvSpPr>
        <p:spPr>
          <a:xfrm>
            <a:off x="3406800" y="46970"/>
            <a:ext cx="526827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«Волшебный магнит»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4CF2F5-B60F-4516-BE46-CA2066ADDB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381" y="928467"/>
            <a:ext cx="4130627" cy="550750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1F22D9-60D9-443E-A47B-0A1278FF93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40" y="1620326"/>
            <a:ext cx="2876550" cy="3835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BABE30-4440-42C8-AF17-8790154A38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6"/>
          <a:stretch/>
        </p:blipFill>
        <p:spPr>
          <a:xfrm>
            <a:off x="8244987" y="3538026"/>
            <a:ext cx="2957673" cy="32074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C346E7-B8D3-49F1-BB83-4586A8C6574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66"/>
          <a:stretch/>
        </p:blipFill>
        <p:spPr>
          <a:xfrm>
            <a:off x="8244986" y="112542"/>
            <a:ext cx="2957674" cy="320743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9CE3FEA-E581-46B6-B369-E6A947E6D8DB}"/>
              </a:ext>
            </a:extLst>
          </p:cNvPr>
          <p:cNvSpPr/>
          <p:nvPr/>
        </p:nvSpPr>
        <p:spPr>
          <a:xfrm>
            <a:off x="-122693" y="6532"/>
            <a:ext cx="855471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«Почему вода не вытекает?»</a:t>
            </a:r>
            <a:endParaRPr lang="ru-RU" sz="4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5AED3E-1F07-43E9-B1D1-53C12B3B08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420" y="52755"/>
            <a:ext cx="5800579" cy="435043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0AE95-06CD-4337-8EF2-62842969A9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6"/>
          <a:stretch/>
        </p:blipFill>
        <p:spPr>
          <a:xfrm>
            <a:off x="147709" y="3481753"/>
            <a:ext cx="3159956" cy="32144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125131-0690-42A0-ADE7-0FE6776F41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694" y="3319974"/>
            <a:ext cx="2532186" cy="337624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0C2019-5A56-4F8F-96B1-AF71DCD798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03"/>
          <a:stretch/>
        </p:blipFill>
        <p:spPr>
          <a:xfrm>
            <a:off x="478303" y="161779"/>
            <a:ext cx="5176910" cy="311379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AB40E56-D578-4E54-9FF3-6E98D09E5CBE}"/>
              </a:ext>
            </a:extLst>
          </p:cNvPr>
          <p:cNvSpPr/>
          <p:nvPr/>
        </p:nvSpPr>
        <p:spPr>
          <a:xfrm>
            <a:off x="6544869" y="5008097"/>
            <a:ext cx="5207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</a:t>
            </a:r>
            <a:r>
              <a:rPr lang="ru-RU" sz="5400" b="0" cap="none" spc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Дуй сильней!»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6D050F-5C4F-4EC4-A73A-CD8CFBC3D5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260" y="1262575"/>
            <a:ext cx="3748746" cy="49983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044947-EB29-4DE1-A74B-359DB2BF48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0" y="323557"/>
            <a:ext cx="3917558" cy="52234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180B98-562C-4A60-883F-405D0AE742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589" y="1689491"/>
            <a:ext cx="3748746" cy="499832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0CA9B4C-D258-4307-AEAF-A4B54FA1EA3B}"/>
              </a:ext>
            </a:extLst>
          </p:cNvPr>
          <p:cNvSpPr/>
          <p:nvPr/>
        </p:nvSpPr>
        <p:spPr>
          <a:xfrm>
            <a:off x="5195263" y="170181"/>
            <a:ext cx="59426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«Смешай краски»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1E1F27-985A-4A87-8FBB-05E2AB38BC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15" y="1230919"/>
            <a:ext cx="3465928" cy="46212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C5D953-2C21-447B-B57C-CE65215850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036" y="1230920"/>
            <a:ext cx="3465928" cy="46212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70BC65-4C33-4D89-BC67-671515B59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325" y="1230919"/>
            <a:ext cx="3465930" cy="4621239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9496B28-D28F-4A07-9F12-7D90548F5DAA}"/>
              </a:ext>
            </a:extLst>
          </p:cNvPr>
          <p:cNvSpPr/>
          <p:nvPr/>
        </p:nvSpPr>
        <p:spPr>
          <a:xfrm>
            <a:off x="1631604" y="82512"/>
            <a:ext cx="89287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«Зубная паста для слона!»</a:t>
            </a:r>
          </a:p>
        </p:txBody>
      </p:sp>
    </p:spTree>
    <p:extLst>
      <p:ext uri="{BB962C8B-B14F-4D97-AF65-F5344CB8AC3E}">
        <p14:creationId xmlns:p14="http://schemas.microsoft.com/office/powerpoint/2010/main" val="992825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FBD241-0783-4225-AEC8-13334B7D38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69"/>
          <a:stretch/>
        </p:blipFill>
        <p:spPr>
          <a:xfrm>
            <a:off x="4021554" y="931193"/>
            <a:ext cx="2649108" cy="25230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82B1E1-2C99-40AB-93A1-ABF6F759D7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7" b="24339"/>
          <a:stretch/>
        </p:blipFill>
        <p:spPr>
          <a:xfrm>
            <a:off x="45469" y="112541"/>
            <a:ext cx="3949774" cy="33164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3D4AD4-0840-4604-B33D-2F129493FD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" b="18525"/>
          <a:stretch/>
        </p:blipFill>
        <p:spPr>
          <a:xfrm>
            <a:off x="4202225" y="3627343"/>
            <a:ext cx="2778985" cy="29155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54BC1E-AFBC-410B-967B-182529465A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10"/>
          <a:stretch/>
        </p:blipFill>
        <p:spPr>
          <a:xfrm>
            <a:off x="236829" y="3536639"/>
            <a:ext cx="3361676" cy="32088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D855164-4F81-4399-AF18-CDF898F388C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36"/>
          <a:stretch/>
        </p:blipFill>
        <p:spPr>
          <a:xfrm>
            <a:off x="6755088" y="995289"/>
            <a:ext cx="2323304" cy="24337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9986F97-72C4-4D33-8043-F126D83DA08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8" b="21026"/>
          <a:stretch/>
        </p:blipFill>
        <p:spPr>
          <a:xfrm>
            <a:off x="9157930" y="209257"/>
            <a:ext cx="2827505" cy="279947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62BDC8F-7E26-4147-B701-4B75593CE46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6" b="29231"/>
          <a:stretch/>
        </p:blipFill>
        <p:spPr>
          <a:xfrm>
            <a:off x="7584930" y="3521473"/>
            <a:ext cx="3849858" cy="312727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5E15FA0-6CF8-4689-8A60-FC51AC8397AE}"/>
              </a:ext>
            </a:extLst>
          </p:cNvPr>
          <p:cNvSpPr/>
          <p:nvPr/>
        </p:nvSpPr>
        <p:spPr>
          <a:xfrm>
            <a:off x="4267666" y="71959"/>
            <a:ext cx="48504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«Соль-сахар!»</a:t>
            </a:r>
          </a:p>
        </p:txBody>
      </p:sp>
    </p:spTree>
    <p:extLst>
      <p:ext uri="{BB962C8B-B14F-4D97-AF65-F5344CB8AC3E}">
        <p14:creationId xmlns:p14="http://schemas.microsoft.com/office/powerpoint/2010/main" val="3797840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2594F9-890D-4F2C-93A4-31D12D489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393" y="1270209"/>
            <a:ext cx="4030531" cy="53740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2CC01B-918D-4DBB-9915-FC2D153BA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909" y="3490158"/>
            <a:ext cx="2389746" cy="31863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4DEF47-4E6C-466B-8EF1-7B60F13B14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021" y="176629"/>
            <a:ext cx="2389747" cy="318633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7CED3F-30B5-4D83-AD2C-1E292AD9AC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178" y="3409073"/>
            <a:ext cx="2426383" cy="323517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ACD5F8-0067-42BA-A6BB-94DD0AF882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25" y="3484100"/>
            <a:ext cx="2389746" cy="318632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92EB3B7-8D25-44A2-9C24-03698F7563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9" y="176629"/>
            <a:ext cx="2389747" cy="31863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8FF8E08-7792-4CF0-A49D-A9AD65171F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178" y="127782"/>
            <a:ext cx="2426383" cy="3235177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1878FB-18F9-4CC5-AC8E-3632ED258970}"/>
              </a:ext>
            </a:extLst>
          </p:cNvPr>
          <p:cNvSpPr/>
          <p:nvPr/>
        </p:nvSpPr>
        <p:spPr>
          <a:xfrm>
            <a:off x="5545603" y="-176341"/>
            <a:ext cx="393632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«Тонущие       предметы»</a:t>
            </a:r>
          </a:p>
        </p:txBody>
      </p:sp>
    </p:spTree>
    <p:extLst>
      <p:ext uri="{BB962C8B-B14F-4D97-AF65-F5344CB8AC3E}">
        <p14:creationId xmlns:p14="http://schemas.microsoft.com/office/powerpoint/2010/main" val="3320886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0CB690-5C3C-4F64-B637-4A1ABFC44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443" y="1066018"/>
            <a:ext cx="4208586" cy="56114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AE649B-C158-42A4-8580-3B4961CE24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718" y="180534"/>
            <a:ext cx="2590213" cy="34536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770C76-3910-4EB3-9529-FDA8B5C08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647" y="3807658"/>
            <a:ext cx="2152356" cy="286980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1243AB-7923-4D11-98F8-66B4B014D5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85" y="1400905"/>
            <a:ext cx="3349869" cy="4466492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175B873-E90B-4545-95A9-81D2DE53754D}"/>
              </a:ext>
            </a:extLst>
          </p:cNvPr>
          <p:cNvSpPr/>
          <p:nvPr/>
        </p:nvSpPr>
        <p:spPr>
          <a:xfrm>
            <a:off x="412008" y="67991"/>
            <a:ext cx="84291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Экспериментируем дома!</a:t>
            </a:r>
          </a:p>
        </p:txBody>
      </p:sp>
    </p:spTree>
    <p:extLst>
      <p:ext uri="{BB962C8B-B14F-4D97-AF65-F5344CB8AC3E}">
        <p14:creationId xmlns:p14="http://schemas.microsoft.com/office/powerpoint/2010/main" val="226402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5C61FB-7187-4234-8A79-DED38D65D1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518" y="3161714"/>
            <a:ext cx="2495257" cy="33270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40D3A5-A7A6-4988-89E4-311907661B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339" y="182880"/>
            <a:ext cx="3017227" cy="40229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E6F96C-2D37-4884-8DA6-2E25D31BC1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373" y="1621496"/>
            <a:ext cx="3276014" cy="43680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BD76BAC-5B4C-41B6-87DB-4801BD7B6A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" y="182880"/>
            <a:ext cx="2616591" cy="348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71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59AB97-C771-46DF-AA18-7805F01583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4" r="16409"/>
          <a:stretch/>
        </p:blipFill>
        <p:spPr>
          <a:xfrm>
            <a:off x="6199199" y="0"/>
            <a:ext cx="2729132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6B00A1-B946-4267-8FFC-EFC2DF5655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r="17240"/>
          <a:stretch/>
        </p:blipFill>
        <p:spPr>
          <a:xfrm>
            <a:off x="3318831" y="0"/>
            <a:ext cx="2560320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9D510A-F902-4276-AE13-1F1E9D4595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6" r="18981"/>
          <a:stretch/>
        </p:blipFill>
        <p:spPr>
          <a:xfrm>
            <a:off x="9193217" y="0"/>
            <a:ext cx="2745565" cy="6858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706808-9BC8-4665-BE41-04E8A91C3A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6" r="18981" b="-2461"/>
          <a:stretch/>
        </p:blipFill>
        <p:spPr>
          <a:xfrm>
            <a:off x="253218" y="0"/>
            <a:ext cx="2745565" cy="702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434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91685D-1556-426F-9962-42C4474A4C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4" y="341142"/>
            <a:ext cx="3117752" cy="41570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EF5788-FB21-4642-9F04-BAD611A6C6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234" y="1749669"/>
            <a:ext cx="3655842" cy="48744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9C1AA53-C380-4B04-AD62-4D2386E78F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339" y="3006972"/>
            <a:ext cx="2888271" cy="385102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B1405CE-7565-47D2-ACE2-028DAE8820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330" y="233875"/>
            <a:ext cx="3278651" cy="437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75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80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0114" y="972458"/>
            <a:ext cx="89407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  <a:latin typeface="+mj-lt"/>
              </a:rPr>
              <a:t>«Ребёнок, овладевший искусством эксперимента, побеждает нерешительность и неуверенность в себе. У него просыпается инициатива, способность бодро преодолевать трудности, переживать неудачи и достигать успеха, умение оценивать и восхищаться достижением товарища и готовности прийти к нему на помощь. Вообще опыт собственных открытий — одна из лучших школ характера</a:t>
            </a:r>
            <a:r>
              <a:rPr lang="ru-RU" sz="2800" i="1" dirty="0" smtClean="0">
                <a:solidFill>
                  <a:srgbClr val="002060"/>
                </a:solidFill>
                <a:latin typeface="+mj-lt"/>
              </a:rPr>
              <a:t>»</a:t>
            </a:r>
          </a:p>
          <a:p>
            <a:pPr algn="r"/>
            <a:r>
              <a:rPr lang="ru-RU" sz="2800" b="1" dirty="0" smtClean="0">
                <a:solidFill>
                  <a:srgbClr val="002060"/>
                </a:solidFill>
                <a:latin typeface="+mj-lt"/>
              </a:rPr>
              <a:t> Анатолий Шапиро. </a:t>
            </a:r>
            <a:endParaRPr lang="ru-RU" sz="28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8742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151</TotalTime>
  <Words>245</Words>
  <Application>Microsoft Office PowerPoint</Application>
  <PresentationFormat>Широкоэкранный</PresentationFormat>
  <Paragraphs>29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Comic Sans MS</vt:lpstr>
      <vt:lpstr>Helvetica Neue</vt:lpstr>
      <vt:lpstr>Open Sans</vt:lpstr>
      <vt:lpstr>Sitka Text</vt:lpstr>
      <vt:lpstr>Tw Cen MT</vt:lpstr>
      <vt:lpstr>Tw Cen MT Condensed</vt:lpstr>
      <vt:lpstr>Wingdings 3</vt:lpstr>
      <vt:lpstr>Интеграл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</cp:lastModifiedBy>
  <cp:revision>17</cp:revision>
  <dcterms:created xsi:type="dcterms:W3CDTF">2019-05-21T23:17:34Z</dcterms:created>
  <dcterms:modified xsi:type="dcterms:W3CDTF">2025-01-12T03:24:19Z</dcterms:modified>
</cp:coreProperties>
</file>